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033"/>
    <a:srgbClr val="73924A"/>
    <a:srgbClr val="F0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60" y="96"/>
      </p:cViewPr>
      <p:guideLst>
        <p:guide orient="horz" pos="13481"/>
        <p:guide pos="953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9T08:04:26.32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CB0A720E-609B-4C82-B843-D586EE055C68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9525"/>
            <a:ext cx="24431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00B0E970-C0B5-4A18-B375-95BEF1959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7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70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18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83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90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28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09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53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76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64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24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9CE2F-7FE4-4458-B7F4-22C0AAFAF269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42AFF-8B07-4215-958E-0B494A23B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8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1226E9C-B73A-2B90-F0ED-7848C8B3D9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" y="16338283"/>
            <a:ext cx="30275212" cy="23365921"/>
          </a:xfrm>
          <a:prstGeom prst="rect">
            <a:avLst/>
          </a:prstGeom>
        </p:spPr>
      </p:pic>
      <p:pic>
        <p:nvPicPr>
          <p:cNvPr id="5" name="公版鎖住不可動" descr="一張含有 地圖, 文字 的圖片&#10;&#10;自動產生的描述">
            <a:extLst>
              <a:ext uri="{FF2B5EF4-FFF2-40B4-BE49-F238E27FC236}">
                <a16:creationId xmlns:a16="http://schemas.microsoft.com/office/drawing/2014/main" id="{6BD19B76-EB2C-C51C-D1CA-26D112119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10"/>
          <a:stretch/>
        </p:blipFill>
        <p:spPr>
          <a:xfrm>
            <a:off x="-1" y="-2690"/>
            <a:ext cx="30275213" cy="5131836"/>
          </a:xfrm>
          <a:prstGeom prst="rect">
            <a:avLst/>
          </a:prstGeom>
        </p:spPr>
      </p:pic>
      <p:sp>
        <p:nvSpPr>
          <p:cNvPr id="2" name="研究室標題">
            <a:extLst>
              <a:ext uri="{FF2B5EF4-FFF2-40B4-BE49-F238E27FC236}">
                <a16:creationId xmlns:a16="http://schemas.microsoft.com/office/drawing/2014/main" id="{3F2364DD-D519-1608-407C-179EE4219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82053" y="6461029"/>
            <a:ext cx="25733931" cy="35495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altLang="zh-TW" sz="15600">
                <a:solidFill>
                  <a:schemeClr val="accent6"/>
                </a:solidFill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115</a:t>
            </a:r>
            <a:r>
              <a:rPr lang="zh-TW" altLang="en-US" sz="15600">
                <a:solidFill>
                  <a:schemeClr val="accent6"/>
                </a:solidFill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學年</a:t>
            </a:r>
            <a:r>
              <a:rPr lang="zh-TW" altLang="en-US" sz="15600" dirty="0">
                <a:solidFill>
                  <a:schemeClr val="accent6"/>
                </a:solidFill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度</a:t>
            </a:r>
            <a:r>
              <a:rPr lang="zh-TW" altLang="en-US" sz="15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 </a:t>
            </a:r>
            <a:r>
              <a:rPr lang="zh-TW" altLang="en-US" sz="130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農學院</a:t>
            </a:r>
            <a:br>
              <a:rPr lang="zh-TW" altLang="en-US" sz="16000" dirty="0"/>
            </a:br>
            <a:endParaRPr lang="zh-TW" altLang="en-US" sz="16000" dirty="0">
              <a:solidFill>
                <a:schemeClr val="bg1"/>
              </a:solidFill>
              <a:latin typeface="華康華綜體 Std W5" panose="020B0500000000000000" pitchFamily="34" charset="-120"/>
              <a:ea typeface="華康華綜體 Std W5" panose="020B0500000000000000" pitchFamily="34" charset="-120"/>
            </a:endParaRPr>
          </a:p>
        </p:txBody>
      </p:sp>
      <p:sp>
        <p:nvSpPr>
          <p:cNvPr id="7" name="研究室標題">
            <a:extLst>
              <a:ext uri="{FF2B5EF4-FFF2-40B4-BE49-F238E27FC236}">
                <a16:creationId xmlns:a16="http://schemas.microsoft.com/office/drawing/2014/main" id="{E0CA3B32-8F37-713F-28BD-8BB998968EAD}"/>
              </a:ext>
            </a:extLst>
          </p:cNvPr>
          <p:cNvSpPr txBox="1">
            <a:spLocks/>
          </p:cNvSpPr>
          <p:nvPr/>
        </p:nvSpPr>
        <p:spPr>
          <a:xfrm>
            <a:off x="1197287" y="6019549"/>
            <a:ext cx="23234567" cy="6308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TW" altLang="en-US" sz="19200" dirty="0">
                <a:solidFill>
                  <a:srgbClr val="D0A033"/>
                </a:solidFill>
                <a:latin typeface="Microsoft Yi Baiti" panose="03000500000000000000" pitchFamily="66" charset="0"/>
                <a:ea typeface="Noto Serif TC Black" panose="02020200000000000000" pitchFamily="18" charset="-120"/>
                <a:cs typeface="Microsoft Sans Serif" panose="020B0604020202020204" pitchFamily="34" charset="0"/>
              </a:rPr>
              <a:t>生物資源博士班 </a:t>
            </a:r>
            <a:r>
              <a:rPr lang="zh-TW" altLang="en-US" sz="16000" dirty="0">
                <a:latin typeface="Microsoft Yi Baiti" panose="03000500000000000000" pitchFamily="66" charset="0"/>
                <a:ea typeface="Noto Serif TC Black" panose="02020200000000000000" pitchFamily="18" charset="-120"/>
                <a:cs typeface="Microsoft Sans Serif" panose="020B0604020202020204" pitchFamily="34" charset="0"/>
              </a:rPr>
              <a:t>招生</a:t>
            </a:r>
            <a:endParaRPr lang="en-US" altLang="zh-TW" sz="16000" dirty="0">
              <a:latin typeface="Microsoft Yi Baiti" panose="03000500000000000000" pitchFamily="66" charset="0"/>
              <a:ea typeface="Microsoft Yi Baiti" panose="03000500000000000000" pitchFamily="66" charset="0"/>
              <a:cs typeface="Microsoft Sans Serif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TW" sz="9600" dirty="0">
                <a:latin typeface="Noto Serif TC Black" panose="02020200000000000000" pitchFamily="18" charset="-120"/>
                <a:ea typeface="Noto Serif TC Black" panose="02020200000000000000" pitchFamily="18" charset="-120"/>
                <a:cs typeface="Microsoft Sans Serif" panose="020B0604020202020204" pitchFamily="34" charset="0"/>
              </a:rPr>
              <a:t>NPUST GIOB</a:t>
            </a:r>
          </a:p>
          <a:p>
            <a:pPr algn="l">
              <a:lnSpc>
                <a:spcPct val="100000"/>
              </a:lnSpc>
            </a:pPr>
            <a:r>
              <a:rPr lang="en-US" altLang="zh-TW" sz="1800" b="1" dirty="0">
                <a:solidFill>
                  <a:srgbClr val="F2E7D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華康正顏楷體W7(P)"/>
              </a:rPr>
              <a:t>NPUST</a:t>
            </a:r>
            <a:r>
              <a:rPr lang="zh-TW" altLang="zh-TW" sz="1800" dirty="0">
                <a:solidFill>
                  <a:srgbClr val="F2E7D9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｜</a:t>
            </a:r>
            <a:r>
              <a:rPr lang="en-US" altLang="zh-TW" sz="1800" b="1" dirty="0">
                <a:solidFill>
                  <a:srgbClr val="F2E7D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華康正顏楷體W7(P)"/>
              </a:rPr>
              <a:t>GI</a:t>
            </a:r>
            <a:r>
              <a:rPr lang="en-US" altLang="zh-TW" sz="1800" b="1" dirty="0">
                <a:solidFill>
                  <a:srgbClr val="F2E7D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華康正顏楷體W7(P)"/>
              </a:rPr>
              <a:t>O</a:t>
            </a:r>
            <a:r>
              <a:rPr lang="en-US" altLang="zh-TW" sz="1800" b="1" dirty="0">
                <a:solidFill>
                  <a:srgbClr val="F2E7D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華康正顏楷體W7(P)"/>
              </a:rPr>
              <a:t>B</a:t>
            </a:r>
            <a:endParaRPr lang="zh-TW" altLang="zh-TW" sz="1800" dirty="0">
              <a:effectLst/>
              <a:latin typeface="華康正顏楷體W7(P)"/>
              <a:cs typeface="華康正顏楷體W7(P)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2DEC0-D687-383B-9D8D-3AAD26976741}"/>
              </a:ext>
            </a:extLst>
          </p:cNvPr>
          <p:cNvSpPr txBox="1"/>
          <p:nvPr/>
        </p:nvSpPr>
        <p:spPr>
          <a:xfrm>
            <a:off x="1197287" y="12732869"/>
            <a:ext cx="27858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Microsoft Sans Serif" panose="020B0604020202020204" pitchFamily="34" charset="0"/>
                <a:ea typeface="Noto Serif TC Black" panose="02020200000000000000" pitchFamily="18" charset="-120"/>
                <a:cs typeface="Microsoft Sans Serif" panose="020B0604020202020204" pitchFamily="34" charset="0"/>
              </a:rPr>
              <a:t>全球生物資源產業蓬勃發展，鑑於相關高階專業人才的迫切殷需，本博士班朝向生物資源保育管理、生物資源循環利用開發與農業生物技術開發為主軸，培育生物資源保育管理及開發利用之研究人才，促進永續發展與資源保育。</a:t>
            </a:r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2C7D02C-2D23-850B-BEB1-4CEE72810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5" y="411710"/>
            <a:ext cx="16314333" cy="3286340"/>
          </a:xfrm>
          <a:prstGeom prst="rect">
            <a:avLst/>
          </a:prstGeom>
        </p:spPr>
      </p:pic>
      <p:sp>
        <p:nvSpPr>
          <p:cNvPr id="14" name="Rectangle: Top Corners One Rounded and One Snipped 13">
            <a:extLst>
              <a:ext uri="{FF2B5EF4-FFF2-40B4-BE49-F238E27FC236}">
                <a16:creationId xmlns:a16="http://schemas.microsoft.com/office/drawing/2014/main" id="{E342C8EE-1A6C-BF62-C2B9-37FD8AE42AF2}"/>
              </a:ext>
            </a:extLst>
          </p:cNvPr>
          <p:cNvSpPr/>
          <p:nvPr/>
        </p:nvSpPr>
        <p:spPr>
          <a:xfrm>
            <a:off x="1317884" y="17084232"/>
            <a:ext cx="27858720" cy="1766654"/>
          </a:xfrm>
          <a:prstGeom prst="snipRoundRect">
            <a:avLst/>
          </a:prstGeom>
          <a:solidFill>
            <a:srgbClr val="73924A"/>
          </a:solidFill>
          <a:ln>
            <a:solidFill>
              <a:srgbClr val="7392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招生資訊</a:t>
            </a:r>
          </a:p>
        </p:txBody>
      </p:sp>
      <p:sp>
        <p:nvSpPr>
          <p:cNvPr id="15" name="Rectangle: Top Corners One Rounded and One Snipped 14">
            <a:extLst>
              <a:ext uri="{FF2B5EF4-FFF2-40B4-BE49-F238E27FC236}">
                <a16:creationId xmlns:a16="http://schemas.microsoft.com/office/drawing/2014/main" id="{EA72E7F1-1210-3F19-19F7-903F79E48E26}"/>
              </a:ext>
            </a:extLst>
          </p:cNvPr>
          <p:cNvSpPr/>
          <p:nvPr/>
        </p:nvSpPr>
        <p:spPr>
          <a:xfrm>
            <a:off x="1219194" y="20148897"/>
            <a:ext cx="12351933" cy="1766654"/>
          </a:xfrm>
          <a:prstGeom prst="snip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392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考試方式</a:t>
            </a:r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F0C00D49-FDBC-FD44-2F44-ED01D96FFB21}"/>
              </a:ext>
            </a:extLst>
          </p:cNvPr>
          <p:cNvSpPr/>
          <p:nvPr/>
        </p:nvSpPr>
        <p:spPr>
          <a:xfrm>
            <a:off x="1219195" y="34496073"/>
            <a:ext cx="12351933" cy="1766654"/>
          </a:xfrm>
          <a:prstGeom prst="snipRoundRect">
            <a:avLst/>
          </a:prstGeom>
          <a:solidFill>
            <a:schemeClr val="accent6"/>
          </a:solidFill>
          <a:ln>
            <a:solidFill>
              <a:srgbClr val="7392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聯絡方式</a:t>
            </a: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43941C62-E8FD-56AE-6565-2DA0115B598F}"/>
              </a:ext>
            </a:extLst>
          </p:cNvPr>
          <p:cNvSpPr/>
          <p:nvPr/>
        </p:nvSpPr>
        <p:spPr>
          <a:xfrm>
            <a:off x="1219194" y="28541464"/>
            <a:ext cx="12351933" cy="1766654"/>
          </a:xfrm>
          <a:prstGeom prst="snip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392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報名期間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2D8D3F-67EB-BD1B-18AC-1D872C2A01AB}"/>
              </a:ext>
            </a:extLst>
          </p:cNvPr>
          <p:cNvSpPr txBox="1"/>
          <p:nvPr/>
        </p:nvSpPr>
        <p:spPr>
          <a:xfrm>
            <a:off x="1219192" y="22341756"/>
            <a:ext cx="2783681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口試日期：</a:t>
            </a:r>
            <a:r>
              <a:rPr lang="en-US" altLang="zh-TW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115</a:t>
            </a: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年</a:t>
            </a:r>
            <a:r>
              <a:rPr lang="en-US" altLang="zh-TW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5</a:t>
            </a: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月</a:t>
            </a:r>
            <a:r>
              <a:rPr lang="en-US" altLang="zh-TW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17</a:t>
            </a: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日（星期日）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口試占</a:t>
            </a:r>
            <a:r>
              <a:rPr lang="en-US" altLang="zh-TW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60%</a:t>
            </a: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、書面資料審查占</a:t>
            </a:r>
            <a:r>
              <a:rPr lang="en-US" altLang="zh-TW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40%</a:t>
            </a:r>
          </a:p>
        </p:txBody>
      </p:sp>
      <p:sp>
        <p:nvSpPr>
          <p:cNvPr id="22" name="Rectangle: Top Corners One Rounded and One Snipped 21">
            <a:extLst>
              <a:ext uri="{FF2B5EF4-FFF2-40B4-BE49-F238E27FC236}">
                <a16:creationId xmlns:a16="http://schemas.microsoft.com/office/drawing/2014/main" id="{7476A900-2564-A3F0-4D26-D42927C8B69C}"/>
              </a:ext>
            </a:extLst>
          </p:cNvPr>
          <p:cNvSpPr/>
          <p:nvPr/>
        </p:nvSpPr>
        <p:spPr>
          <a:xfrm>
            <a:off x="1219194" y="24800787"/>
            <a:ext cx="12351933" cy="1766654"/>
          </a:xfrm>
          <a:prstGeom prst="snipRoundRect">
            <a:avLst/>
          </a:prstGeom>
          <a:solidFill>
            <a:schemeClr val="accent3"/>
          </a:solidFill>
          <a:ln>
            <a:solidFill>
              <a:srgbClr val="7392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獎學金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307C7F-9933-C9BE-C477-FA9FBB4E93B3}"/>
              </a:ext>
            </a:extLst>
          </p:cNvPr>
          <p:cNvSpPr txBox="1"/>
          <p:nvPr/>
        </p:nvSpPr>
        <p:spPr>
          <a:xfrm>
            <a:off x="1219194" y="30915534"/>
            <a:ext cx="2783681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網路報名時間：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115</a:t>
            </a: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年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4</a:t>
            </a: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月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7</a:t>
            </a: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日上午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9:00</a:t>
            </a: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至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4</a:t>
            </a: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月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28</a:t>
            </a: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日下午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16:30</a:t>
            </a:r>
          </a:p>
          <a:p>
            <a:pPr>
              <a:buNone/>
            </a:pP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【</a:t>
            </a: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考生報名表件資料網路上傳日期至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115</a:t>
            </a: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年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04</a:t>
            </a: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月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28</a:t>
            </a: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日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24:00</a:t>
            </a:r>
            <a:r>
              <a:rPr lang="zh-TW" altLang="en-US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止</a:t>
            </a:r>
            <a:r>
              <a:rPr lang="en-US" altLang="zh-TW" sz="6600" b="1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】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571871-B511-6280-54BC-FAA11B541BB2}"/>
              </a:ext>
            </a:extLst>
          </p:cNvPr>
          <p:cNvSpPr txBox="1"/>
          <p:nvPr/>
        </p:nvSpPr>
        <p:spPr>
          <a:xfrm>
            <a:off x="1219195" y="36628642"/>
            <a:ext cx="316687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電話：</a:t>
            </a:r>
            <a:r>
              <a:rPr lang="en-US" altLang="zh-TW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(08) 7703202 </a:t>
            </a: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分機</a:t>
            </a:r>
            <a:r>
              <a:rPr lang="en-US" altLang="zh-TW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8271</a:t>
            </a: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、</a:t>
            </a:r>
            <a:r>
              <a:rPr lang="en-US" altLang="zh-TW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8317</a:t>
            </a:r>
          </a:p>
          <a:p>
            <a:pPr>
              <a:buNone/>
            </a:pP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報名網址</a:t>
            </a:r>
            <a:r>
              <a:rPr lang="en-US" altLang="zh-TW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:</a:t>
            </a: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 </a:t>
            </a:r>
            <a:r>
              <a:rPr lang="en-US" altLang="zh-TW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https://admissions.npust.edu.tw/GRAPORTAL/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10EDC1-D9C4-546C-4590-22A44D6A6B30}"/>
              </a:ext>
            </a:extLst>
          </p:cNvPr>
          <p:cNvSpPr txBox="1"/>
          <p:nvPr/>
        </p:nvSpPr>
        <p:spPr>
          <a:xfrm>
            <a:off x="1219193" y="27035794"/>
            <a:ext cx="278368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國科會及教育部獎學金提供申請，每月</a:t>
            </a:r>
            <a:r>
              <a:rPr lang="en-US" altLang="zh-TW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4</a:t>
            </a:r>
            <a:r>
              <a:rPr lang="zh-TW" altLang="en-US" sz="6600" dirty="0"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萬元。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3B3DF58-7467-0FA7-FC78-58EE744DB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5805" y="19964465"/>
            <a:ext cx="6280202" cy="625769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107E8F1-E84C-DCE6-9B78-A97993A480BB}"/>
              </a:ext>
            </a:extLst>
          </p:cNvPr>
          <p:cNvSpPr txBox="1"/>
          <p:nvPr/>
        </p:nvSpPr>
        <p:spPr>
          <a:xfrm>
            <a:off x="793517" y="40273218"/>
            <a:ext cx="294816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9600" dirty="0">
                <a:solidFill>
                  <a:srgbClr val="D0A033"/>
                </a:solidFill>
                <a:latin typeface="Noto Serif TC Black" panose="02020200000000000000" pitchFamily="18" charset="-120"/>
                <a:ea typeface="Noto Serif TC Black" panose="02020200000000000000" pitchFamily="18" charset="-120"/>
              </a:rPr>
              <a:t>歡迎熱忱有抱負的您，加入生物資源創新研究的行列！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7E7A59-9796-0126-D8CC-B9215AD47A19}"/>
                  </a:ext>
                </a:extLst>
              </p14:cNvPr>
              <p14:cNvContentPartPr/>
              <p14:nvPr/>
            </p14:nvContentPartPr>
            <p14:xfrm>
              <a:off x="39285947" y="119209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7E7A59-9796-0126-D8CC-B9215AD47A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23307" y="1185796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72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196</Words>
  <Application>Microsoft Office PowerPoint</Application>
  <PresentationFormat>自訂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4" baseType="lpstr">
      <vt:lpstr>Aptos</vt:lpstr>
      <vt:lpstr>Aptos Display</vt:lpstr>
      <vt:lpstr>Noto Serif TC Black</vt:lpstr>
      <vt:lpstr>SimSun</vt:lpstr>
      <vt:lpstr>華康正顏楷體W7(P)</vt:lpstr>
      <vt:lpstr>華康華綜體 Std W5</vt:lpstr>
      <vt:lpstr>新細明體</vt:lpstr>
      <vt:lpstr>Arial</vt:lpstr>
      <vt:lpstr>Calibri</vt:lpstr>
      <vt:lpstr>Microsoft Sans Serif</vt:lpstr>
      <vt:lpstr>Microsoft Yi Baiti</vt:lpstr>
      <vt:lpstr>Times New Roman</vt:lpstr>
      <vt:lpstr>Office 佈景主題</vt:lpstr>
      <vt:lpstr>115學年度 農學院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XXXX研究室</dc:title>
  <dc:creator>珮甄 許</dc:creator>
  <cp:lastModifiedBy>user</cp:lastModifiedBy>
  <cp:revision>18</cp:revision>
  <cp:lastPrinted>2025-04-09T11:34:29Z</cp:lastPrinted>
  <dcterms:created xsi:type="dcterms:W3CDTF">2024-10-14T15:36:04Z</dcterms:created>
  <dcterms:modified xsi:type="dcterms:W3CDTF">2026-03-17T05:46:07Z</dcterms:modified>
</cp:coreProperties>
</file>